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57" r:id="rId7"/>
    <p:sldId id="260" r:id="rId8"/>
    <p:sldId id="265" r:id="rId9"/>
    <p:sldId id="259" r:id="rId10"/>
    <p:sldId id="278" r:id="rId11"/>
    <p:sldId id="263" r:id="rId12"/>
    <p:sldId id="271" r:id="rId13"/>
    <p:sldId id="26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2278B14-402D-4836-A924-F95887657C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217" r="6217"/>
          <a:stretch>
            <a:fillRect/>
          </a:stretch>
        </p:blipFill>
        <p:spPr>
          <a:xfrm flipH="1">
            <a:off x="797324" y="660657"/>
            <a:ext cx="4848225" cy="5536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660657"/>
            <a:ext cx="6026092" cy="4592816"/>
          </a:xfrm>
        </p:spPr>
        <p:txBody>
          <a:bodyPr/>
          <a:lstStyle/>
          <a:p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«Основные устройства ЭВМ»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6D86FA-C00E-41FE-A9B8-124FDF982B7E}"/>
              </a:ext>
            </a:extLst>
          </p:cNvPr>
          <p:cNvSpPr txBox="1"/>
          <p:nvPr/>
        </p:nvSpPr>
        <p:spPr>
          <a:xfrm>
            <a:off x="6562725" y="4330143"/>
            <a:ext cx="6097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Выполняла студентка МАДК ИМ. А. А. Николаева</a:t>
            </a:r>
            <a:b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1ИП1 </a:t>
            </a:r>
            <a:b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Абрамова Александра Анатольевна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434F49-2C87-4782-B5EA-E239720094FE}"/>
              </a:ext>
            </a:extLst>
          </p:cNvPr>
          <p:cNvSpPr/>
          <p:nvPr/>
        </p:nvSpPr>
        <p:spPr>
          <a:xfrm>
            <a:off x="797323" y="660656"/>
            <a:ext cx="4935261" cy="5536687"/>
          </a:xfrm>
          <a:prstGeom prst="roundRect">
            <a:avLst>
              <a:gd name="adj" fmla="val 829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ru-RU" noProof="0" dirty="0"/>
              <a:t>Вывод</a:t>
            </a:r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2614" y="1944374"/>
            <a:ext cx="9126771" cy="3383764"/>
          </a:xfrm>
        </p:spPr>
        <p:txBody>
          <a:bodyPr>
            <a:noAutofit/>
          </a:bodyPr>
          <a:lstStyle/>
          <a:p>
            <a:pPr indent="447675" algn="just"/>
            <a:r>
              <a:rPr lang="ru-RU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Компьютеры в современном виде далеко ушли от своих прародителей. Современные технологии позволяют предъявлять высокие требования как к производительности, так и дизайну компьютерных вычислительных устройств.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6781B838-D4DE-487F-83EF-E2764A66FBED}"/>
              </a:ext>
            </a:extLst>
          </p:cNvPr>
          <p:cNvSpPr/>
          <p:nvPr/>
        </p:nvSpPr>
        <p:spPr>
          <a:xfrm>
            <a:off x="4325471" y="130058"/>
            <a:ext cx="3177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  <a:endParaRPr lang="ru-RU" sz="6000" b="0" i="1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B45CF772-40A8-46A1-B738-A7947D45B68B}"/>
              </a:ext>
            </a:extLst>
          </p:cNvPr>
          <p:cNvSpPr/>
          <p:nvPr/>
        </p:nvSpPr>
        <p:spPr>
          <a:xfrm>
            <a:off x="0" y="114572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09625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нужны электронные вычислительные машины?</a:t>
            </a:r>
            <a:endParaRPr lang="ru-RU" sz="3600" b="0" i="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4">
            <a:extLst>
              <a:ext uri="{FF2B5EF4-FFF2-40B4-BE49-F238E27FC236}">
                <a16:creationId xmlns:a16="http://schemas.microsoft.com/office/drawing/2014/main" id="{32D215FC-6867-46E2-8CF5-7E335D7A30FD}"/>
              </a:ext>
            </a:extLst>
          </p:cNvPr>
          <p:cNvSpPr/>
          <p:nvPr/>
        </p:nvSpPr>
        <p:spPr>
          <a:xfrm>
            <a:off x="252131" y="2282408"/>
            <a:ext cx="117280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А) Объективность, вычисления, автоматические управления</a:t>
            </a:r>
          </a:p>
          <a:p>
            <a:endParaRPr lang="ru-RU" sz="2800" b="0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Автоматическая обработка информации, вычисления, автоматические управления</a:t>
            </a:r>
          </a:p>
          <a:p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Адекватность, автоматическая обработка информации и данных, вычисления</a:t>
            </a:r>
          </a:p>
          <a:p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Понятность, объективность, вычисления, автоматическое управление данными </a:t>
            </a:r>
            <a:endParaRPr lang="ru-RU" sz="2800" b="0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51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4CB1DD-3454-4114-A613-862FB37C3B72}"/>
              </a:ext>
            </a:extLst>
          </p:cNvPr>
          <p:cNvSpPr/>
          <p:nvPr/>
        </p:nvSpPr>
        <p:spPr>
          <a:xfrm>
            <a:off x="4325471" y="130058"/>
            <a:ext cx="3177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  <a:endParaRPr lang="ru-RU" sz="6000" b="0" i="1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3">
            <a:extLst>
              <a:ext uri="{FF2B5EF4-FFF2-40B4-BE49-F238E27FC236}">
                <a16:creationId xmlns:a16="http://schemas.microsoft.com/office/drawing/2014/main" id="{1296118A-CB02-4F63-BF7D-7926FE1D88EB}"/>
              </a:ext>
            </a:extLst>
          </p:cNvPr>
          <p:cNvSpPr/>
          <p:nvPr/>
        </p:nvSpPr>
        <p:spPr>
          <a:xfrm>
            <a:off x="0" y="114572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нужны электронные вычислительные машины?</a:t>
            </a:r>
            <a:endParaRPr lang="ru-RU" sz="3600" b="0" i="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1B7FF0E8-1674-47EF-879C-8F7EABBDD091}"/>
              </a:ext>
            </a:extLst>
          </p:cNvPr>
          <p:cNvSpPr/>
          <p:nvPr/>
        </p:nvSpPr>
        <p:spPr>
          <a:xfrm>
            <a:off x="252131" y="2282408"/>
            <a:ext cx="117280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А) Объективность, вычисления, автоматические управления</a:t>
            </a:r>
          </a:p>
          <a:p>
            <a:endParaRPr lang="ru-RU" sz="2800" b="0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3ECE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Автоматическая обработка информации, вычисления, автоматические управления</a:t>
            </a:r>
          </a:p>
          <a:p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Адекватность, автоматическая обработка информации и данных, вычисления</a:t>
            </a:r>
          </a:p>
          <a:p>
            <a:b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Понятность, объективность, вычисления, автоматическое управление данными </a:t>
            </a:r>
            <a:endParaRPr lang="ru-RU" sz="2800" b="0" i="0" dirty="0">
              <a:solidFill>
                <a:srgbClr val="FF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7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F0EDD7-BF27-46A1-9AC8-5879CF21C6FF}"/>
              </a:ext>
            </a:extLst>
          </p:cNvPr>
          <p:cNvSpPr/>
          <p:nvPr/>
        </p:nvSpPr>
        <p:spPr>
          <a:xfrm>
            <a:off x="4258235" y="53353"/>
            <a:ext cx="31107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DCF3F2-A70E-4197-94D7-0603B1061431}"/>
              </a:ext>
            </a:extLst>
          </p:cNvPr>
          <p:cNvSpPr/>
          <p:nvPr/>
        </p:nvSpPr>
        <p:spPr>
          <a:xfrm>
            <a:off x="251010" y="974887"/>
            <a:ext cx="115286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ЭВМ - ENIAC (</a:t>
            </a:r>
            <a:r>
              <a:rPr lang="ru-RU" sz="36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Эниак</a:t>
            </a:r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представляла собой огромный по объему агрегат. Назовите её длину, количество электровакуумных ламп, потребление электроэнергии.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B2F624-D4E6-48F5-B9EA-955DDD6463D2}"/>
              </a:ext>
            </a:extLst>
          </p:cNvPr>
          <p:cNvSpPr/>
          <p:nvPr/>
        </p:nvSpPr>
        <p:spPr>
          <a:xfrm>
            <a:off x="203945" y="2702319"/>
            <a:ext cx="116227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Длина более 30 метров, содержала 18 тысяч электровакуумных ламп и  потребляла около 150 киловатт электроэнергии</a:t>
            </a: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Длина более 40 метров, содержала 20 тысяч электровакуумных ламп и  потребляла около 151 киловатт электроэнергии</a:t>
            </a: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Длина более 30 метров, содержала 58 тысяч электровакуумных ламп и  потребляла около 200 киловатт электроэнергии</a:t>
            </a: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Длина более 10 метров, содержала 98 тысяч электровакуумных ламп и  потребляла около 178 киловатт электроэнергии</a:t>
            </a:r>
          </a:p>
        </p:txBody>
      </p:sp>
    </p:spTree>
    <p:extLst>
      <p:ext uri="{BB962C8B-B14F-4D97-AF65-F5344CB8AC3E}">
        <p14:creationId xmlns:p14="http://schemas.microsoft.com/office/powerpoint/2010/main" val="53364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07B98F8-9368-47B2-9865-81F36AC2BA56}"/>
              </a:ext>
            </a:extLst>
          </p:cNvPr>
          <p:cNvSpPr/>
          <p:nvPr/>
        </p:nvSpPr>
        <p:spPr>
          <a:xfrm>
            <a:off x="4258235" y="53353"/>
            <a:ext cx="31107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D96EF0-F4E5-4A64-895C-8C8E06EF9341}"/>
              </a:ext>
            </a:extLst>
          </p:cNvPr>
          <p:cNvSpPr/>
          <p:nvPr/>
        </p:nvSpPr>
        <p:spPr>
          <a:xfrm>
            <a:off x="0" y="1008505"/>
            <a:ext cx="12191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ЭВМ - ENIAC (</a:t>
            </a:r>
            <a:r>
              <a:rPr lang="ru-RU" sz="36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Эниак</a:t>
            </a:r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представляла собой огромный по объему агрегат. Назовите её длину, количество электровакуумных ламп, потребление электроэнергии.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A245EB3-74E6-4FF9-AD73-F680E26BCC46}"/>
              </a:ext>
            </a:extLst>
          </p:cNvPr>
          <p:cNvSpPr/>
          <p:nvPr/>
        </p:nvSpPr>
        <p:spPr>
          <a:xfrm>
            <a:off x="203945" y="2702319"/>
            <a:ext cx="116227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ECE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Длина более 30 метров, содержала 18 тысяч электровакуумных ламп и  потребляла около 150 киловатт электроэнергии</a:t>
            </a:r>
            <a:br>
              <a:rPr lang="ru-RU" sz="2400" dirty="0">
                <a:solidFill>
                  <a:srgbClr val="3ECE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Длина более 40 метров, содержала 20 тысяч электровакуумных ламп и  потребляла около 151 киловатт электроэнергии</a:t>
            </a:r>
            <a:br>
              <a:rPr lang="ru-RU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Длина более 30 метров, содержала 58 тысяч электровакуумных ламп и  потребляла около 200 киловатт электроэнергии</a:t>
            </a:r>
            <a:br>
              <a:rPr lang="ru-RU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Длина более 10 метров, содержала 98 тысяч электровакуумных ламп и  потребляла около 178 киловатт электроэнергии</a:t>
            </a:r>
          </a:p>
        </p:txBody>
      </p:sp>
    </p:spTree>
    <p:extLst>
      <p:ext uri="{BB962C8B-B14F-4D97-AF65-F5344CB8AC3E}">
        <p14:creationId xmlns:p14="http://schemas.microsoft.com/office/powerpoint/2010/main" val="386185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ABD03D-4B84-48E3-8E49-64B34D67EC93}"/>
              </a:ext>
            </a:extLst>
          </p:cNvPr>
          <p:cNvSpPr/>
          <p:nvPr/>
        </p:nvSpPr>
        <p:spPr>
          <a:xfrm>
            <a:off x="4326130" y="137628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E58EB6-97B6-4D75-97FA-43BC14686DAA}"/>
              </a:ext>
            </a:extLst>
          </p:cNvPr>
          <p:cNvSpPr/>
          <p:nvPr/>
        </p:nvSpPr>
        <p:spPr>
          <a:xfrm>
            <a:off x="0" y="1136688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чём построены электронные вычислительные машины 3-его поколения (70-е годы)?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52075F-CA30-42FA-A7D8-D29DCBAE7910}"/>
              </a:ext>
            </a:extLst>
          </p:cNvPr>
          <p:cNvSpPr/>
          <p:nvPr/>
        </p:nvSpPr>
        <p:spPr>
          <a:xfrm>
            <a:off x="394448" y="3025153"/>
            <a:ext cx="114344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Построены на транзисторах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На основе больших интегральных схем (БИС) и сверх БИС (СБИС)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Построены на интегральных микросхемах (ИС).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На электронных лампах</a:t>
            </a:r>
          </a:p>
        </p:txBody>
      </p:sp>
    </p:spTree>
    <p:extLst>
      <p:ext uri="{BB962C8B-B14F-4D97-AF65-F5344CB8AC3E}">
        <p14:creationId xmlns:p14="http://schemas.microsoft.com/office/powerpoint/2010/main" val="330255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556CCA-B3DB-4C2E-B1E3-01A137380CC2}"/>
              </a:ext>
            </a:extLst>
          </p:cNvPr>
          <p:cNvSpPr/>
          <p:nvPr/>
        </p:nvSpPr>
        <p:spPr>
          <a:xfrm>
            <a:off x="4326130" y="137628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CFCD5B3-1E4A-4EDA-9C4F-87D748318B2F}"/>
              </a:ext>
            </a:extLst>
          </p:cNvPr>
          <p:cNvSpPr/>
          <p:nvPr/>
        </p:nvSpPr>
        <p:spPr>
          <a:xfrm>
            <a:off x="0" y="1136688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чём построены электронные вычислительные машины 3-его поколения (70-е годы)?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C8607E-40EA-4E9B-B6D9-5098F8293375}"/>
              </a:ext>
            </a:extLst>
          </p:cNvPr>
          <p:cNvSpPr/>
          <p:nvPr/>
        </p:nvSpPr>
        <p:spPr>
          <a:xfrm>
            <a:off x="394448" y="3025153"/>
            <a:ext cx="114344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Построены на транзисторах</a:t>
            </a:r>
          </a:p>
          <a:p>
            <a:endParaRPr lang="ru-RU" sz="28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На основе больших интегральных схем (БИС) и сверх БИС (СБИС)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3ECE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Построены на интегральных микросхемах (ИС)</a:t>
            </a:r>
          </a:p>
          <a:p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На электронных лампах</a:t>
            </a:r>
          </a:p>
        </p:txBody>
      </p:sp>
    </p:spTree>
    <p:extLst>
      <p:ext uri="{BB962C8B-B14F-4D97-AF65-F5344CB8AC3E}">
        <p14:creationId xmlns:p14="http://schemas.microsoft.com/office/powerpoint/2010/main" val="173499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A60DA3-3940-44F2-B580-EBE6A40B2CB1}"/>
              </a:ext>
            </a:extLst>
          </p:cNvPr>
          <p:cNvSpPr/>
          <p:nvPr/>
        </p:nvSpPr>
        <p:spPr>
          <a:xfrm>
            <a:off x="4043742" y="164522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4DC9D35-11F6-4BCE-BEF3-610898178DE9}"/>
              </a:ext>
            </a:extLst>
          </p:cNvPr>
          <p:cNvSpPr/>
          <p:nvPr/>
        </p:nvSpPr>
        <p:spPr>
          <a:xfrm>
            <a:off x="0" y="118018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второго поколения ЭВМ стали развиваться языки программирования высокого уровня. Назовите их.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349365-043D-4AD9-87ED-C4C2180CE262}"/>
              </a:ext>
            </a:extLst>
          </p:cNvPr>
          <p:cNvSpPr/>
          <p:nvPr/>
        </p:nvSpPr>
        <p:spPr>
          <a:xfrm>
            <a:off x="242598" y="3006212"/>
            <a:ext cx="4975786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АЛГОЛ, С++, ФОРТРАН</a:t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КОБОЛ, 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АЛГОЛ</a:t>
            </a: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С++, КОБОЛ</a:t>
            </a:r>
          </a:p>
          <a:p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ФОРТРАН, АЛГОЛ, КОБОЛ</a:t>
            </a:r>
          </a:p>
        </p:txBody>
      </p:sp>
    </p:spTree>
    <p:extLst>
      <p:ext uri="{BB962C8B-B14F-4D97-AF65-F5344CB8AC3E}">
        <p14:creationId xmlns:p14="http://schemas.microsoft.com/office/powerpoint/2010/main" val="228201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491F79-1D4D-47E2-8395-B3C1B920E75F}"/>
              </a:ext>
            </a:extLst>
          </p:cNvPr>
          <p:cNvSpPr/>
          <p:nvPr/>
        </p:nvSpPr>
        <p:spPr>
          <a:xfrm>
            <a:off x="4043742" y="164522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2AA0CFE-A4B1-43E2-8A48-BBF6DFCC4578}"/>
              </a:ext>
            </a:extLst>
          </p:cNvPr>
          <p:cNvSpPr/>
          <p:nvPr/>
        </p:nvSpPr>
        <p:spPr>
          <a:xfrm>
            <a:off x="0" y="118018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второго поколения ЭВМ стали развиваться языки программирования высокого уровня. Назовите их.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211AAE-4BAB-48E7-B1F8-7655FFF71E24}"/>
              </a:ext>
            </a:extLst>
          </p:cNvPr>
          <p:cNvSpPr/>
          <p:nvPr/>
        </p:nvSpPr>
        <p:spPr>
          <a:xfrm>
            <a:off x="242598" y="3006212"/>
            <a:ext cx="4975786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АЛГОЛ, С++, ФОРТРАН</a:t>
            </a:r>
            <a:b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КОБОЛ, </a:t>
            </a:r>
            <a:r>
              <a:rPr lang="en-US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АЛГОЛ</a:t>
            </a:r>
            <a:b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</a:t>
            </a:r>
            <a:r>
              <a:rPr lang="en-US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С++, КОБОЛ</a:t>
            </a:r>
          </a:p>
          <a:p>
            <a:b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3ECE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ФОРТРАН, АЛГОЛ, КОБОЛ</a:t>
            </a:r>
          </a:p>
        </p:txBody>
      </p:sp>
    </p:spTree>
    <p:extLst>
      <p:ext uri="{BB962C8B-B14F-4D97-AF65-F5344CB8AC3E}">
        <p14:creationId xmlns:p14="http://schemas.microsoft.com/office/powerpoint/2010/main" val="1148340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49970D-C710-4CBC-B79F-6C61BCA6430F}"/>
              </a:ext>
            </a:extLst>
          </p:cNvPr>
          <p:cNvSpPr/>
          <p:nvPr/>
        </p:nvSpPr>
        <p:spPr>
          <a:xfrm>
            <a:off x="4406812" y="110734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2568296-79AB-49E0-BDD1-8B6E252E8E0F}"/>
              </a:ext>
            </a:extLst>
          </p:cNvPr>
          <p:cNvSpPr/>
          <p:nvPr/>
        </p:nvSpPr>
        <p:spPr>
          <a:xfrm>
            <a:off x="-15690" y="1126397"/>
            <a:ext cx="12307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Когда началась мировая гонка за создание компьютера пятого поколения?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C3DB9A-95FD-4E91-8674-E04E030B581A}"/>
              </a:ext>
            </a:extLst>
          </p:cNvPr>
          <p:cNvSpPr/>
          <p:nvPr/>
        </p:nvSpPr>
        <p:spPr>
          <a:xfrm>
            <a:off x="412373" y="2297612"/>
            <a:ext cx="1104451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Мировая гонка за создание компьютера пятого поколения началась еще в 1981 году</a:t>
            </a:r>
          </a:p>
          <a:p>
            <a:endParaRPr lang="ru-RU" sz="2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Мировая гонка за создание компьютера пятого поколения началась еще в 1982 году</a:t>
            </a:r>
            <a:b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Мировая гонка за создание компьютера пятого поколения началась еще в 1983 году</a:t>
            </a:r>
            <a:b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Мировая гонка за создание компьютера пятого поколения началась еще в 1980 году</a:t>
            </a:r>
            <a:endParaRPr lang="ru-RU" sz="2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1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 Complete History of Computers: From the 1800s to Now">
            <a:extLst>
              <a:ext uri="{FF2B5EF4-FFF2-40B4-BE49-F238E27FC236}">
                <a16:creationId xmlns:a16="http://schemas.microsoft.com/office/drawing/2014/main" id="{29C16A31-57AC-4165-9F70-C9B5027D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296" y="861979"/>
            <a:ext cx="2353408" cy="46949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Введение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3D8E27-3962-4E1B-B835-DB3F0CCCEE5C}"/>
              </a:ext>
            </a:extLst>
          </p:cNvPr>
          <p:cNvSpPr txBox="1"/>
          <p:nvPr/>
        </p:nvSpPr>
        <p:spPr>
          <a:xfrm>
            <a:off x="230429" y="2028176"/>
            <a:ext cx="114849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>
              <a:buFont typeface="Arial" panose="020B0604020202020204" pitchFamily="34" charset="0"/>
              <a:buChar char="•"/>
              <a:tabLst>
                <a:tab pos="720725" algn="ctr"/>
              </a:tabLst>
            </a:pP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Компьютерная грамотность предполагает наличие представления о пяти поколениях ЭВМ, о которых мы узнаем в ходе изучения  данной презентации. Когда говорят о поколениях, то в первую очередь говорят об историческом портрете электронно-вычислительных машин (ЭВМ). </a:t>
            </a:r>
          </a:p>
          <a:p>
            <a:pPr indent="447675" algn="just">
              <a:buFont typeface="Arial" panose="020B0604020202020204" pitchFamily="34" charset="0"/>
              <a:buChar char="•"/>
              <a:tabLst>
                <a:tab pos="720725" algn="ctr"/>
              </a:tabLst>
            </a:pP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Всю историю развития электронно-вычислительной техники принято делить на поколения. Смены поколений чаще всего были связаны со сменой элементной базы ЭВМ, с прогрессом электронной техники. Это всегда приводило к росту быстродействия и увеличению </a:t>
            </a:r>
            <a:r>
              <a:rPr lang="ru-RU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производительности</a:t>
            </a: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47675" algn="just">
              <a:buFont typeface="Arial" panose="020B0604020202020204" pitchFamily="34" charset="0"/>
              <a:buChar char="•"/>
              <a:tabLst>
                <a:tab pos="720725" algn="ctr"/>
              </a:tabLst>
            </a:pPr>
            <a:r>
              <a:rPr lang="ru-RU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Кроме этого, как правило, происходили изменения в архитектуре ЭВМ, расширялся круг задач, решаемых на ЭВМ, менялся способ взаимодействия между пользователем и компьютером.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ED5CA1-B53F-4AE9-81D4-F61DB5F366FD}"/>
              </a:ext>
            </a:extLst>
          </p:cNvPr>
          <p:cNvSpPr/>
          <p:nvPr/>
        </p:nvSpPr>
        <p:spPr>
          <a:xfrm>
            <a:off x="4406812" y="110734"/>
            <a:ext cx="3055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60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D6B257-9B40-473F-AC20-1A84B88211D6}"/>
              </a:ext>
            </a:extLst>
          </p:cNvPr>
          <p:cNvSpPr/>
          <p:nvPr/>
        </p:nvSpPr>
        <p:spPr>
          <a:xfrm>
            <a:off x="-15690" y="1126397"/>
            <a:ext cx="12207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7675" algn="just"/>
            <a:r>
              <a:rPr lang="ru-RU" sz="3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Когда началась мировая гонка за создание компьютера пятого поколения?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1539D1-CF04-44BD-9D97-D7926F79A4DA}"/>
              </a:ext>
            </a:extLst>
          </p:cNvPr>
          <p:cNvSpPr/>
          <p:nvPr/>
        </p:nvSpPr>
        <p:spPr>
          <a:xfrm>
            <a:off x="412373" y="2297612"/>
            <a:ext cx="1104451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rgbClr val="3ECE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Мировая гонка за создание компьютера пятого поколения началась еще в 1981 году</a:t>
            </a:r>
          </a:p>
          <a:p>
            <a:endParaRPr lang="ru-RU" sz="2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Мировая гонка за создание компьютера пятого поколения началась еще в 1982 году</a:t>
            </a:r>
            <a:b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 Мировая гонка за создание компьютера пятого поколения началась еще в 1983 году</a:t>
            </a:r>
            <a:b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Г) Мировая гонка за создание компьютера пятого поколения началась еще в 1980 году</a:t>
            </a:r>
            <a:endParaRPr lang="ru-RU" sz="26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32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A14082-AC88-423D-92E7-901E26ED7F60}"/>
              </a:ext>
            </a:extLst>
          </p:cNvPr>
          <p:cNvSpPr/>
          <p:nvPr/>
        </p:nvSpPr>
        <p:spPr>
          <a:xfrm>
            <a:off x="843715" y="322908"/>
            <a:ext cx="84223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 =)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712AFE-DCDC-48E5-92F7-EA2B198A2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75" y="1528881"/>
            <a:ext cx="7803776" cy="4407484"/>
          </a:xfrm>
          <a:prstGeom prst="roundRect">
            <a:avLst>
              <a:gd name="adj" fmla="val 169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EFC7BF-10F5-4F33-8D49-AE8DDDB95794}"/>
              </a:ext>
            </a:extLst>
          </p:cNvPr>
          <p:cNvSpPr/>
          <p:nvPr/>
        </p:nvSpPr>
        <p:spPr>
          <a:xfrm>
            <a:off x="7524492" y="6126675"/>
            <a:ext cx="44151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Надеюсь, вы не уснули…</a:t>
            </a:r>
          </a:p>
        </p:txBody>
      </p:sp>
    </p:spTree>
    <p:extLst>
      <p:ext uri="{BB962C8B-B14F-4D97-AF65-F5344CB8AC3E}">
        <p14:creationId xmlns:p14="http://schemas.microsoft.com/office/powerpoint/2010/main" val="295263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524B01-556F-4DEC-8AC9-F5A18C8BD751}"/>
              </a:ext>
            </a:extLst>
          </p:cNvPr>
          <p:cNvSpPr/>
          <p:nvPr/>
        </p:nvSpPr>
        <p:spPr>
          <a:xfrm>
            <a:off x="0" y="1774248"/>
            <a:ext cx="6096000" cy="330950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50320"/>
            <a:ext cx="6005146" cy="2004021"/>
          </a:xfrm>
        </p:spPr>
        <p:txBody>
          <a:bodyPr>
            <a:noAutofit/>
          </a:bodyPr>
          <a:lstStyle/>
          <a:p>
            <a:pPr indent="447675" algn="just"/>
            <a:r>
              <a:rPr lang="ru-RU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вычислительная машина (или сокращённо ЭВМ) </a:t>
            </a:r>
            <a:r>
              <a:rPr lang="ru-RU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комплекс технических, аппаратных и программных средств, предназначенных для автоматической обработки информации, вычислений, автоматического управления. При этом основные функциональные элементы (логические, запоминающие, индикационные и многие другие) выполнены на электронных элементах. 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1670E-FAEB-4FD5-BCAC-81D83463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208"/>
          <a:stretch/>
        </p:blipFill>
        <p:spPr>
          <a:xfrm>
            <a:off x="5819775" y="1506884"/>
            <a:ext cx="6372225" cy="35768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561B1A-B265-4AFE-AAC5-03629047BFFE}"/>
              </a:ext>
            </a:extLst>
          </p:cNvPr>
          <p:cNvSpPr txBox="1"/>
          <p:nvPr/>
        </p:nvSpPr>
        <p:spPr>
          <a:xfrm>
            <a:off x="516287" y="1950674"/>
            <a:ext cx="267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accent6"/>
                </a:solidFill>
              </a:rPr>
              <a:t>Что такое ЭВМ</a:t>
            </a:r>
            <a:r>
              <a:rPr lang="en-US" sz="2800" dirty="0">
                <a:solidFill>
                  <a:schemeClr val="accent6"/>
                </a:solidFill>
              </a:rPr>
              <a:t>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5">
            <a:extLst>
              <a:ext uri="{FF2B5EF4-FFF2-40B4-BE49-F238E27FC236}">
                <a16:creationId xmlns:a16="http://schemas.microsoft.com/office/drawing/2014/main" id="{6BF5AB2F-AF9C-49F4-A1AF-7BCA247C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17" y="2233051"/>
            <a:ext cx="2325549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4A8DAFC8-9681-4FC7-9C54-E156FE2F275E}"/>
              </a:ext>
            </a:extLst>
          </p:cNvPr>
          <p:cNvSpPr/>
          <p:nvPr/>
        </p:nvSpPr>
        <p:spPr>
          <a:xfrm>
            <a:off x="4127155" y="2805751"/>
            <a:ext cx="729761" cy="408440"/>
          </a:xfrm>
          <a:prstGeom prst="rightArrow">
            <a:avLst>
              <a:gd name="adj1" fmla="val 22093"/>
              <a:gd name="adj2" fmla="val 6627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6" name="Рисунок 6">
            <a:extLst>
              <a:ext uri="{FF2B5EF4-FFF2-40B4-BE49-F238E27FC236}">
                <a16:creationId xmlns:a16="http://schemas.microsoft.com/office/drawing/2014/main" id="{7E63A134-DF31-4FDE-8A23-B39504BC6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7E9"/>
              </a:clrFrom>
              <a:clrTo>
                <a:srgbClr val="DED7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82" y="2233051"/>
            <a:ext cx="1714057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7CE1090C-1A47-4845-AC8E-3F2179EBD1F3}"/>
              </a:ext>
            </a:extLst>
          </p:cNvPr>
          <p:cNvSpPr/>
          <p:nvPr/>
        </p:nvSpPr>
        <p:spPr>
          <a:xfrm>
            <a:off x="6967314" y="2776314"/>
            <a:ext cx="729761" cy="408440"/>
          </a:xfrm>
          <a:prstGeom prst="rightArrow">
            <a:avLst>
              <a:gd name="adj1" fmla="val 22093"/>
              <a:gd name="adj2" fmla="val 6627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3">
            <a:extLst>
              <a:ext uri="{FF2B5EF4-FFF2-40B4-BE49-F238E27FC236}">
                <a16:creationId xmlns:a16="http://schemas.microsoft.com/office/drawing/2014/main" id="{BA9F51BB-DF6B-4884-B7E4-D7579D73B6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155" y="2233051"/>
            <a:ext cx="2061638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pic>
        <p:nvPicPr>
          <p:cNvPr id="49" name="Рисунок 5">
            <a:extLst>
              <a:ext uri="{FF2B5EF4-FFF2-40B4-BE49-F238E27FC236}">
                <a16:creationId xmlns:a16="http://schemas.microsoft.com/office/drawing/2014/main" id="{BFA166D0-A454-40B4-98A5-91D05B671F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62" y="4430045"/>
            <a:ext cx="2406346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CBC9A618-BCCC-4AF3-BDBC-0C861CE3E266}"/>
              </a:ext>
            </a:extLst>
          </p:cNvPr>
          <p:cNvSpPr/>
          <p:nvPr/>
        </p:nvSpPr>
        <p:spPr>
          <a:xfrm>
            <a:off x="2222399" y="4999146"/>
            <a:ext cx="729761" cy="408440"/>
          </a:xfrm>
          <a:prstGeom prst="rightArrow">
            <a:avLst>
              <a:gd name="adj1" fmla="val 22093"/>
              <a:gd name="adj2" fmla="val 6627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2D569DD-1DE5-4F99-94B6-6E89C33322A3}"/>
              </a:ext>
            </a:extLst>
          </p:cNvPr>
          <p:cNvSpPr/>
          <p:nvPr/>
        </p:nvSpPr>
        <p:spPr>
          <a:xfrm>
            <a:off x="6031910" y="4999146"/>
            <a:ext cx="729761" cy="408440"/>
          </a:xfrm>
          <a:prstGeom prst="rightArrow">
            <a:avLst>
              <a:gd name="adj1" fmla="val 22093"/>
              <a:gd name="adj2" fmla="val 6627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8" name="Рисунок 5">
            <a:extLst>
              <a:ext uri="{FF2B5EF4-FFF2-40B4-BE49-F238E27FC236}">
                <a16:creationId xmlns:a16="http://schemas.microsoft.com/office/drawing/2014/main" id="{5266D08A-C2FF-4572-8A5B-B6ED7794F9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73" y="4491591"/>
            <a:ext cx="2406346" cy="154664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0379AB-07F4-4935-A89E-A193C006297B}"/>
              </a:ext>
            </a:extLst>
          </p:cNvPr>
          <p:cNvSpPr txBox="1"/>
          <p:nvPr/>
        </p:nvSpPr>
        <p:spPr>
          <a:xfrm>
            <a:off x="3234319" y="1123045"/>
            <a:ext cx="63249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cap="all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5 поколений ЭВМ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E64937F-D40D-4552-A70F-2782DF238533}"/>
              </a:ext>
            </a:extLst>
          </p:cNvPr>
          <p:cNvSpPr/>
          <p:nvPr/>
        </p:nvSpPr>
        <p:spPr>
          <a:xfrm>
            <a:off x="5790469" y="1244072"/>
            <a:ext cx="6401532" cy="4572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061" y="1432985"/>
            <a:ext cx="4560277" cy="652680"/>
          </a:xfrm>
        </p:spPr>
        <p:txBody>
          <a:bodyPr/>
          <a:lstStyle/>
          <a:p>
            <a:pPr algn="ctr"/>
            <a:r>
              <a:rPr lang="ru-RU" cap="none" spc="0" noProof="0" dirty="0">
                <a:ln w="19050">
                  <a:solidFill>
                    <a:schemeClr val="accent6"/>
                  </a:solidFill>
                </a:ln>
              </a:rPr>
              <a:t>ЭВМ первого поколения</a:t>
            </a:r>
            <a:endParaRPr lang="en-US" cap="none" spc="0" dirty="0">
              <a:ln w="19050">
                <a:solidFill>
                  <a:schemeClr val="accent6"/>
                </a:solidFill>
              </a:ln>
            </a:endParaRPr>
          </a:p>
        </p:txBody>
      </p:sp>
      <p:pic>
        <p:nvPicPr>
          <p:cNvPr id="3078" name="Picture 6" descr="ENIAC - CHM Revolution">
            <a:extLst>
              <a:ext uri="{FF2B5EF4-FFF2-40B4-BE49-F238E27FC236}">
                <a16:creationId xmlns:a16="http://schemas.microsoft.com/office/drawing/2014/main" id="{0FCFE95C-1B98-4F90-A445-4AA6A0D4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FBEF47-3FCE-4BC3-BC10-D4B3D8A6CAED}"/>
              </a:ext>
            </a:extLst>
          </p:cNvPr>
          <p:cNvSpPr txBox="1"/>
          <p:nvPr/>
        </p:nvSpPr>
        <p:spPr>
          <a:xfrm>
            <a:off x="5790468" y="2204418"/>
            <a:ext cx="60974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 первого поколения были ламповыми машинами 50-х годов. Их элементной базой были электровакуумные лампы. Эти ЭВМ были весьма громоздкими сооружениями, содержавшими в себе тысячи ламп, занимавшими иногда сотни квадратных метров территории, потреблявшими электроэнергию в сотни киловатт.</a:t>
            </a: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 одна из первых ЭВМ - ENIAC (Эниак) представляла собой огромный по объему агрегат длиной более 30 метров. Эта машина содержала 18 тысяч электровакуумных ламп и потребляла около 150 киловатт электроэнергии.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AC331F3-9E2F-446E-82B1-E8C49AA981F9}"/>
              </a:ext>
            </a:extLst>
          </p:cNvPr>
          <p:cNvSpPr/>
          <p:nvPr/>
        </p:nvSpPr>
        <p:spPr>
          <a:xfrm>
            <a:off x="0" y="1828269"/>
            <a:ext cx="6183188" cy="33061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684" y="330359"/>
            <a:ext cx="6238632" cy="820801"/>
          </a:xfrm>
        </p:spPr>
        <p:txBody>
          <a:bodyPr>
            <a:normAutofit/>
          </a:bodyPr>
          <a:lstStyle/>
          <a:p>
            <a:r>
              <a:rPr lang="ru-RU" noProof="0" dirty="0"/>
              <a:t>ЭВМ второго покления</a:t>
            </a:r>
            <a:endParaRPr lang="en-US" dirty="0"/>
          </a:p>
        </p:txBody>
      </p:sp>
      <p:pic>
        <p:nvPicPr>
          <p:cNvPr id="4100" name="Picture 4" descr="История развития ЭВМ timeline | Timetoast timelines">
            <a:extLst>
              <a:ext uri="{FF2B5EF4-FFF2-40B4-BE49-F238E27FC236}">
                <a16:creationId xmlns:a16="http://schemas.microsoft.com/office/drawing/2014/main" id="{139B1979-1797-4C1E-8D61-4F4E23B85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t="3219" r="2452" b="5099"/>
          <a:stretch/>
        </p:blipFill>
        <p:spPr bwMode="auto">
          <a:xfrm>
            <a:off x="6353907" y="1459523"/>
            <a:ext cx="5902570" cy="393895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B9AEB05-800B-497F-9749-DA3FAA449BF3}"/>
              </a:ext>
            </a:extLst>
          </p:cNvPr>
          <p:cNvSpPr txBox="1"/>
          <p:nvPr/>
        </p:nvSpPr>
        <p:spPr>
          <a:xfrm>
            <a:off x="85724" y="1828269"/>
            <a:ext cx="609746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1949 году в США был создан первый полупроводниковый прибор,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заменяющий электронную лампу. Он получил название транзистор. В 60-х годах транзисторы стали элементной базой для ЭВМ второго поколения. Машины стали компактнее, надежнее, менее энергоемкими. Возросло быстродействие и объем внутренней памяти. Большое развитие получили устройства внешней (магнитной) памяти: магнитные барабаны, накопители на магнитных лентах.</a:t>
            </a:r>
          </a:p>
          <a:p>
            <a:pPr indent="447675" algn="just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этот период стали развиваться языки программирования высокого уровня: ФОРТРАН, АЛГОЛ, КОБОЛ. Составление программы перестало зависеть от конкретной модели машины, сделалось проще, понятнее, доступнее.</a:t>
            </a:r>
          </a:p>
          <a:p>
            <a:pPr algn="just"/>
            <a:endParaRPr lang="ru-RU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3" y="631166"/>
            <a:ext cx="6424246" cy="5330825"/>
          </a:xfrm>
        </p:spPr>
        <p:txBody>
          <a:bodyPr/>
          <a:lstStyle/>
          <a:p>
            <a:r>
              <a:rPr lang="ru-RU" dirty="0"/>
              <a:t>ЭВМ третьего поколения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8946" y="2252125"/>
            <a:ext cx="6101861" cy="2601548"/>
          </a:xfrm>
        </p:spPr>
        <p:txBody>
          <a:bodyPr/>
          <a:lstStyle/>
          <a:p>
            <a:pPr indent="447675" algn="just">
              <a:spcBef>
                <a:spcPts val="0"/>
              </a:spcBef>
            </a:pP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Третье поколение ЭВМ создавалось на новой элементной базе - интегральных схемах (ИС).</a:t>
            </a:r>
          </a:p>
          <a:p>
            <a:pPr indent="447675" algn="just">
              <a:spcBef>
                <a:spcPts val="0"/>
              </a:spcBef>
            </a:pP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ЭВМ третьего поколения начали производиться во второй половине 60-х годов, когда американская фирма IBM приступила к выпуску системы машин IBM-360. Немного позднее появились машины серии IBM-370.</a:t>
            </a:r>
          </a:p>
          <a:p>
            <a:pPr indent="447675" algn="just">
              <a:spcBef>
                <a:spcPts val="0"/>
              </a:spcBef>
            </a:pP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Советском Союзе в 70-х годах начался выпуск машин серии ЕС ЭВМ (Единая система ЭВМ) по образцу IBM 360/370. Скорость работы наиболее мощных моделей ЭВМ достигла уже нескольких миллионов операций в секунду. На машинах третьего поколения появился новый тип внешних запоминающих устройств - магнитные диски.</a:t>
            </a:r>
          </a:p>
        </p:txBody>
      </p:sp>
      <p:pic>
        <p:nvPicPr>
          <p:cNvPr id="5124" name="Picture 4" descr="Третье поколение ЭВМ. Появление ЭВМ на интегральных микросхемах (1 июн 1960  г. – 1 июн 1970 г.) (Лента времени)">
            <a:extLst>
              <a:ext uri="{FF2B5EF4-FFF2-40B4-BE49-F238E27FC236}">
                <a16:creationId xmlns:a16="http://schemas.microsoft.com/office/drawing/2014/main" id="{8D6808D7-76F2-41CD-93BA-07811E0DF32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" b="8262"/>
          <a:stretch>
            <a:fillRect/>
          </a:stretch>
        </p:blipFill>
        <p:spPr bwMode="auto">
          <a:xfrm>
            <a:off x="0" y="1201451"/>
            <a:ext cx="5336931" cy="445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515101" cy="4784742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b="1" noProof="0" dirty="0">
                <a:noFill/>
              </a:rPr>
              <a:t>ЭВМ четвертого поколения</a:t>
            </a:r>
            <a:endParaRPr lang="en-US" b="1" dirty="0">
              <a:noFill/>
            </a:endParaRPr>
          </a:p>
        </p:txBody>
      </p:sp>
      <p:pic>
        <p:nvPicPr>
          <p:cNvPr id="27" name="Рисунок 5">
            <a:extLst>
              <a:ext uri="{FF2B5EF4-FFF2-40B4-BE49-F238E27FC236}">
                <a16:creationId xmlns:a16="http://schemas.microsoft.com/office/drawing/2014/main" id="{5EE7B768-15CE-4124-8DDD-36503349A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1" y="1036628"/>
            <a:ext cx="5676900" cy="47847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D6D15D-D0BB-4B28-A65D-B8F7CA4F2B32}"/>
              </a:ext>
            </a:extLst>
          </p:cNvPr>
          <p:cNvSpPr txBox="1"/>
          <p:nvPr/>
        </p:nvSpPr>
        <p:spPr>
          <a:xfrm>
            <a:off x="270364" y="2538607"/>
            <a:ext cx="6097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1971 году американская фирма Intel объявила о создании микропроцессора. Это событие стало революционным в электронике.</a:t>
            </a:r>
          </a:p>
          <a:p>
            <a:pPr indent="447675" algn="just"/>
            <a:r>
              <a:rPr lang="ru-RU" sz="1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Соединив микропроцессор с устройствами ввода-вывода и внешней памяти,  получили новый тип компьютера: микро-ЭВМ. Микро-ЭВМ относится к машинам четвертого поколения. Наибольшее распространение получили персональные компьютеры (ПК). Их появление связано с именами двух американских специалистов: Стива Джобса и Стива Возняка. В 1976 году на свет появился их первый серийный ПК Apple-1.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34" y="815127"/>
            <a:ext cx="6169758" cy="365760"/>
          </a:xfrm>
        </p:spPr>
        <p:txBody>
          <a:bodyPr/>
          <a:lstStyle/>
          <a:p>
            <a:r>
              <a:rPr lang="ru-RU" dirty="0"/>
              <a:t>ЭВМ пятого поколения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4966B-D43B-4FA5-9C35-648FC2741A46}"/>
              </a:ext>
            </a:extLst>
          </p:cNvPr>
          <p:cNvSpPr txBox="1"/>
          <p:nvPr/>
        </p:nvSpPr>
        <p:spPr>
          <a:xfrm>
            <a:off x="101113" y="2347332"/>
            <a:ext cx="642277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будут основаны на принципиально новой элементной базе. Основным их качеством должен быть высокий интеллектуальный уровень, в частности, распознавание речи, образов. Это требует перехода от традиционной фон-неймановской архитектуры компьютера к архитектурам, учитывающим требования задач создания искусственного интеллекта.</a:t>
            </a:r>
          </a:p>
          <a:p>
            <a:pPr indent="447675" algn="just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Пятое поколение ЭВМ строится по принципу человеческого мозга, управляется голосом. Соответственно, предполагается применение принципиально новых технологий. Мировая гонка за создание компьютера пятого поколения началась еще в 1981 году. С тех пор еще никто не достиг финиша.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6" name="Picture 12" descr="IPASON-E1 Мини-Игровой ПК AMD 4-ядерный Ryzen3 A8 9600 DDR4 8G 240G SSD  настольный компьютер HDMILOL CSGO DOTA для геймеров компьютера купить в  Москве, цена в интернет-магазине Techline24">
            <a:extLst>
              <a:ext uri="{FF2B5EF4-FFF2-40B4-BE49-F238E27FC236}">
                <a16:creationId xmlns:a16="http://schemas.microsoft.com/office/drawing/2014/main" id="{5239880E-ACA0-4C19-BB5F-F022E21C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72" y="3509580"/>
            <a:ext cx="2733384" cy="31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2174BD-049D-4654-8F5B-8DFF639D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00" y="285458"/>
            <a:ext cx="4116502" cy="33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134</TotalTime>
  <Words>652</Words>
  <Application>Microsoft Office PowerPoint</Application>
  <PresentationFormat>Широкоэкранный</PresentationFormat>
  <Paragraphs>85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Bierstadt</vt:lpstr>
      <vt:lpstr>Calibri</vt:lpstr>
      <vt:lpstr>Courier New</vt:lpstr>
      <vt:lpstr>Posterama</vt:lpstr>
      <vt:lpstr>Posterama Bold</vt:lpstr>
      <vt:lpstr>Times New Roman</vt:lpstr>
      <vt:lpstr>Office Theme</vt:lpstr>
      <vt:lpstr>Тема: «Основные устройства ЭВМ»</vt:lpstr>
      <vt:lpstr>Введение</vt:lpstr>
      <vt:lpstr>Презентация PowerPoint</vt:lpstr>
      <vt:lpstr>Презентация PowerPoint</vt:lpstr>
      <vt:lpstr>ЭВМ первого поколения</vt:lpstr>
      <vt:lpstr>ЭВМ второго покления</vt:lpstr>
      <vt:lpstr>ЭВМ третьего поколения</vt:lpstr>
      <vt:lpstr>ЭВМ четвертого поколения</vt:lpstr>
      <vt:lpstr>ЭВМ пятого поколения</vt:lpstr>
      <vt:lpstr>Вывод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oleg1234302@gmail.com</dc:creator>
  <cp:lastModifiedBy>student</cp:lastModifiedBy>
  <cp:revision>17</cp:revision>
  <dcterms:created xsi:type="dcterms:W3CDTF">2022-11-17T21:37:43Z</dcterms:created>
  <dcterms:modified xsi:type="dcterms:W3CDTF">2022-11-18T11:33:20Z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